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omputer Says No" panose="020B0604020202020204" charset="0"/>
      <p:regular r:id="rId14"/>
    </p:embeddedFont>
    <p:embeddedFont>
      <p:font typeface="Poppins" panose="00000500000000000000" pitchFamily="2" charset="0"/>
      <p:regular r:id="rId15"/>
    </p:embeddedFont>
    <p:embeddedFont>
      <p:font typeface="Poppins Light" panose="00000400000000000000" pitchFamily="2" charset="0"/>
      <p:regular r:id="rId16"/>
    </p:embeddedFont>
    <p:embeddedFont>
      <p:font typeface="Poppins Medium" panose="00000600000000000000" pitchFamily="2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648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576678" y="61722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268070" y="-2818506"/>
            <a:ext cx="4825046" cy="4219769"/>
          </a:xfrm>
          <a:custGeom>
            <a:avLst/>
            <a:gdLst/>
            <a:ahLst/>
            <a:cxnLst/>
            <a:rect l="l" t="t" r="r" b="b"/>
            <a:pathLst>
              <a:path w="4825046" h="4219769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61481" y="-41148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621115" y="680659"/>
            <a:ext cx="5638185" cy="8925681"/>
          </a:xfrm>
          <a:custGeom>
            <a:avLst/>
            <a:gdLst/>
            <a:ahLst/>
            <a:cxnLst/>
            <a:rect l="l" t="t" r="r" b="b"/>
            <a:pathLst>
              <a:path w="5638185" h="8925681">
                <a:moveTo>
                  <a:pt x="0" y="0"/>
                </a:moveTo>
                <a:lnTo>
                  <a:pt x="5638185" y="0"/>
                </a:lnTo>
                <a:lnTo>
                  <a:pt x="5638185" y="8925682"/>
                </a:lnTo>
                <a:lnTo>
                  <a:pt x="0" y="89256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030772" y="3393486"/>
            <a:ext cx="11405012" cy="3936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24"/>
              </a:lnSpc>
            </a:pPr>
            <a:r>
              <a:rPr lang="en-US" sz="19895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REFLEXIÓN: FIN DE CICLO 1</a:t>
            </a:r>
          </a:p>
        </p:txBody>
      </p:sp>
      <p:sp>
        <p:nvSpPr>
          <p:cNvPr id="8" name="Freeform 8"/>
          <p:cNvSpPr/>
          <p:nvPr/>
        </p:nvSpPr>
        <p:spPr>
          <a:xfrm>
            <a:off x="-680163" y="1565513"/>
            <a:ext cx="3417726" cy="1492682"/>
          </a:xfrm>
          <a:custGeom>
            <a:avLst/>
            <a:gdLst/>
            <a:ahLst/>
            <a:cxnLst/>
            <a:rect l="l" t="t" r="r" b="b"/>
            <a:pathLst>
              <a:path w="3417726" h="1492682">
                <a:moveTo>
                  <a:pt x="0" y="0"/>
                </a:moveTo>
                <a:lnTo>
                  <a:pt x="3417726" y="0"/>
                </a:lnTo>
                <a:lnTo>
                  <a:pt x="3417726" y="1492682"/>
                </a:lnTo>
                <a:lnTo>
                  <a:pt x="0" y="14926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601689" y="8426785"/>
            <a:ext cx="4729467" cy="4047169"/>
          </a:xfrm>
          <a:custGeom>
            <a:avLst/>
            <a:gdLst/>
            <a:ahLst/>
            <a:cxnLst/>
            <a:rect l="l" t="t" r="r" b="b"/>
            <a:pathLst>
              <a:path w="4729467" h="4047169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96678" y="1290997"/>
            <a:ext cx="5726139" cy="2500874"/>
          </a:xfrm>
          <a:custGeom>
            <a:avLst/>
            <a:gdLst/>
            <a:ahLst/>
            <a:cxnLst/>
            <a:rect l="l" t="t" r="r" b="b"/>
            <a:pathLst>
              <a:path w="5726139" h="2500874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17259300" y="1028700"/>
            <a:ext cx="0" cy="822960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925219" y="5440378"/>
            <a:ext cx="6334081" cy="5420293"/>
          </a:xfrm>
          <a:custGeom>
            <a:avLst/>
            <a:gdLst/>
            <a:ahLst/>
            <a:cxnLst/>
            <a:rect l="l" t="t" r="r" b="b"/>
            <a:pathLst>
              <a:path w="6334081" h="5420293">
                <a:moveTo>
                  <a:pt x="0" y="0"/>
                </a:moveTo>
                <a:lnTo>
                  <a:pt x="6334081" y="0"/>
                </a:lnTo>
                <a:lnTo>
                  <a:pt x="6334081" y="5420293"/>
                </a:lnTo>
                <a:lnTo>
                  <a:pt x="0" y="54202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829460" y="2480841"/>
            <a:ext cx="7646523" cy="1603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50"/>
              </a:lnSpc>
              <a:spcBef>
                <a:spcPct val="0"/>
              </a:spcBef>
            </a:pPr>
            <a:r>
              <a:rPr lang="en-US" sz="17292" u="none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CONTENIDO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566263" y="4039506"/>
            <a:ext cx="6717182" cy="3808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Servicios.</a:t>
            </a:r>
          </a:p>
          <a:p>
            <a:pPr algn="l">
              <a:lnSpc>
                <a:spcPts val="4284"/>
              </a:lnSpc>
            </a:pPr>
            <a:endParaRPr lang="en-US" sz="306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Jenkins.</a:t>
            </a:r>
          </a:p>
          <a:p>
            <a:pPr algn="l">
              <a:lnSpc>
                <a:spcPts val="4284"/>
              </a:lnSpc>
            </a:pPr>
            <a:endParaRPr lang="en-US" sz="306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SonarQuebe.</a:t>
            </a:r>
          </a:p>
          <a:p>
            <a:pPr algn="l">
              <a:lnSpc>
                <a:spcPts val="4284"/>
              </a:lnSpc>
            </a:pPr>
            <a:endParaRPr lang="en-US" sz="306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Projects de GitHub.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07851" y="1222001"/>
            <a:ext cx="8551449" cy="6896330"/>
          </a:xfrm>
          <a:custGeom>
            <a:avLst/>
            <a:gdLst/>
            <a:ahLst/>
            <a:cxnLst/>
            <a:rect l="l" t="t" r="r" b="b"/>
            <a:pathLst>
              <a:path w="8551449" h="6896330">
                <a:moveTo>
                  <a:pt x="0" y="0"/>
                </a:moveTo>
                <a:lnTo>
                  <a:pt x="8551449" y="0"/>
                </a:lnTo>
                <a:lnTo>
                  <a:pt x="8551449" y="6896330"/>
                </a:lnTo>
                <a:lnTo>
                  <a:pt x="0" y="6896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56862" y="2475264"/>
            <a:ext cx="7242648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SERVICIOS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17791" y="3601875"/>
            <a:ext cx="6920791" cy="1930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43"/>
              </a:lnSpc>
            </a:pPr>
            <a:r>
              <a:rPr lang="en-US" sz="538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27 servicios implementados.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1578768" y="6036768"/>
            <a:ext cx="692074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578720" y="6474918"/>
            <a:ext cx="4832640" cy="502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6"/>
              </a:lnSpc>
            </a:pPr>
            <a:r>
              <a:rPr lang="en-US" sz="2733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Pruebas: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78772" y="7185120"/>
            <a:ext cx="11005158" cy="218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23"/>
              </a:lnSpc>
            </a:pPr>
            <a:r>
              <a:rPr lang="en-US" sz="208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Los 27 servicios tienen pruebas unitarias de lógica: </a:t>
            </a:r>
          </a:p>
          <a:p>
            <a:pPr algn="l">
              <a:lnSpc>
                <a:spcPts val="2923"/>
              </a:lnSpc>
            </a:pPr>
            <a:r>
              <a:rPr lang="en-US" sz="208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Según el Testing en VSCode, 25 corren correctamente. </a:t>
            </a:r>
          </a:p>
          <a:p>
            <a:pPr algn="l">
              <a:lnSpc>
                <a:spcPts val="2923"/>
              </a:lnSpc>
            </a:pPr>
            <a:endParaRPr lang="en-US" sz="2088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l">
              <a:lnSpc>
                <a:spcPts val="2923"/>
              </a:lnSpc>
            </a:pPr>
            <a:endParaRPr lang="en-US" sz="2088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l">
              <a:lnSpc>
                <a:spcPts val="2923"/>
              </a:lnSpc>
            </a:pPr>
            <a:r>
              <a:rPr lang="en-US" sz="208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5 servicios tienen pruebas automatizadas de postman:</a:t>
            </a:r>
          </a:p>
          <a:p>
            <a:pPr algn="l">
              <a:lnSpc>
                <a:spcPts val="2923"/>
              </a:lnSpc>
            </a:pPr>
            <a:r>
              <a:rPr lang="en-US" sz="208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Las 5 corren correctamente.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3726" y="2819660"/>
            <a:ext cx="6988487" cy="5595357"/>
          </a:xfrm>
          <a:custGeom>
            <a:avLst/>
            <a:gdLst/>
            <a:ahLst/>
            <a:cxnLst/>
            <a:rect l="l" t="t" r="r" b="b"/>
            <a:pathLst>
              <a:path w="6988487" h="5595357">
                <a:moveTo>
                  <a:pt x="0" y="0"/>
                </a:moveTo>
                <a:lnTo>
                  <a:pt x="6988488" y="0"/>
                </a:lnTo>
                <a:lnTo>
                  <a:pt x="6988488" y="5595358"/>
                </a:lnTo>
                <a:lnTo>
                  <a:pt x="0" y="5595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984048" y="3650293"/>
            <a:ext cx="8105145" cy="683668"/>
            <a:chOff x="0" y="0"/>
            <a:chExt cx="2134688" cy="1800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34688" cy="180061"/>
            </a:xfrm>
            <a:custGeom>
              <a:avLst/>
              <a:gdLst/>
              <a:ahLst/>
              <a:cxnLst/>
              <a:rect l="l" t="t" r="r" b="b"/>
              <a:pathLst>
                <a:path w="2134688" h="180061">
                  <a:moveTo>
                    <a:pt x="0" y="0"/>
                  </a:moveTo>
                  <a:lnTo>
                    <a:pt x="2134688" y="0"/>
                  </a:lnTo>
                  <a:lnTo>
                    <a:pt x="2134688" y="180061"/>
                  </a:lnTo>
                  <a:lnTo>
                    <a:pt x="0" y="1800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2134688" cy="2848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3706"/>
                </a:lnSpc>
                <a:spcBef>
                  <a:spcPct val="0"/>
                </a:spcBef>
              </a:pPr>
              <a:r>
                <a:rPr lang="en-US" sz="2288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Nube</a:t>
              </a:r>
              <a:r>
                <a:rPr lang="en-US" sz="2288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con </a:t>
              </a:r>
              <a:r>
                <a:rPr lang="en-US" sz="2288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rayos</a:t>
              </a:r>
              <a:r>
                <a:rPr lang="en-US" sz="2288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y </a:t>
              </a:r>
              <a:r>
                <a:rPr lang="en-US" sz="2288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lluvia</a:t>
              </a:r>
              <a:endParaRPr lang="en-US" sz="2288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4135996" y="-2163135"/>
            <a:ext cx="6613789" cy="5640759"/>
          </a:xfrm>
          <a:custGeom>
            <a:avLst/>
            <a:gdLst/>
            <a:ahLst/>
            <a:cxnLst/>
            <a:rect l="l" t="t" r="r" b="b"/>
            <a:pathLst>
              <a:path w="6613789" h="564075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60026" y="1254072"/>
            <a:ext cx="13775970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235"/>
              </a:lnSpc>
              <a:spcBef>
                <a:spcPct val="0"/>
              </a:spcBef>
            </a:pPr>
            <a:r>
              <a:rPr lang="en-US" sz="11438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ESTADO DE EJECUCIÓN EN JENKINS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84048" y="5000625"/>
            <a:ext cx="8105145" cy="2244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57"/>
              </a:lnSpc>
            </a:pPr>
            <a:r>
              <a:rPr lang="en-US" sz="27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Principalmente, la ejeucióon incorrecta del Jenkins se debe a las pruebas unitarias de lógica que no corren correctamente en el Testing.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435659" y="4521389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318874" y="1941508"/>
            <a:ext cx="13650252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SONARQUEBE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362881" y="3083408"/>
            <a:ext cx="7562237" cy="694277"/>
            <a:chOff x="0" y="0"/>
            <a:chExt cx="1991700" cy="1828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91700" cy="182855"/>
            </a:xfrm>
            <a:custGeom>
              <a:avLst/>
              <a:gdLst/>
              <a:ahLst/>
              <a:cxnLst/>
              <a:rect l="l" t="t" r="r" b="b"/>
              <a:pathLst>
                <a:path w="1991700" h="182855">
                  <a:moveTo>
                    <a:pt x="0" y="0"/>
                  </a:moveTo>
                  <a:lnTo>
                    <a:pt x="1991700" y="0"/>
                  </a:lnTo>
                  <a:lnTo>
                    <a:pt x="1991700" y="182855"/>
                  </a:lnTo>
                  <a:lnTo>
                    <a:pt x="0" y="1828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1991700" cy="2876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3706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COVERAGE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362881" y="4143967"/>
            <a:ext cx="7562237" cy="1415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84"/>
              </a:lnSpc>
            </a:pPr>
            <a:r>
              <a:rPr lang="en-US" sz="702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56 %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362881" y="7220336"/>
            <a:ext cx="7562237" cy="1415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84"/>
              </a:lnSpc>
            </a:pPr>
            <a:r>
              <a:rPr lang="en-US" sz="702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3,7 %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5362881" y="6219151"/>
            <a:ext cx="7562237" cy="694277"/>
            <a:chOff x="0" y="0"/>
            <a:chExt cx="1991700" cy="18285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91700" cy="182855"/>
            </a:xfrm>
            <a:custGeom>
              <a:avLst/>
              <a:gdLst/>
              <a:ahLst/>
              <a:cxnLst/>
              <a:rect l="l" t="t" r="r" b="b"/>
              <a:pathLst>
                <a:path w="1991700" h="182855">
                  <a:moveTo>
                    <a:pt x="0" y="0"/>
                  </a:moveTo>
                  <a:lnTo>
                    <a:pt x="1991700" y="0"/>
                  </a:lnTo>
                  <a:lnTo>
                    <a:pt x="1991700" y="182855"/>
                  </a:lnTo>
                  <a:lnTo>
                    <a:pt x="0" y="1828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1991700" cy="2876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3706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DUPLICATIONS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096776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7414128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40066" y="-360334"/>
            <a:ext cx="4817598" cy="4184142"/>
          </a:xfrm>
          <a:custGeom>
            <a:avLst/>
            <a:gdLst/>
            <a:ahLst/>
            <a:cxnLst/>
            <a:rect l="l" t="t" r="r" b="b"/>
            <a:pathLst>
              <a:path w="4817598" h="4184142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914841" y="-1784862"/>
            <a:ext cx="5101092" cy="4365182"/>
          </a:xfrm>
          <a:custGeom>
            <a:avLst/>
            <a:gdLst/>
            <a:ahLst/>
            <a:cxnLst/>
            <a:rect l="l" t="t" r="r" b="b"/>
            <a:pathLst>
              <a:path w="5101092" h="436518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601849" y="7100342"/>
            <a:ext cx="11495135" cy="4845199"/>
          </a:xfrm>
          <a:custGeom>
            <a:avLst/>
            <a:gdLst/>
            <a:ahLst/>
            <a:cxnLst/>
            <a:rect l="l" t="t" r="r" b="b"/>
            <a:pathLst>
              <a:path w="11495135" h="4845199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72226">
            <a:off x="-769537" y="6074699"/>
            <a:ext cx="2810484" cy="6367201"/>
          </a:xfrm>
          <a:custGeom>
            <a:avLst/>
            <a:gdLst/>
            <a:ahLst/>
            <a:cxnLst/>
            <a:rect l="l" t="t" r="r" b="b"/>
            <a:pathLst>
              <a:path w="2810484" h="6367201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242100" y="3490185"/>
            <a:ext cx="1418460" cy="1695370"/>
          </a:xfrm>
          <a:custGeom>
            <a:avLst/>
            <a:gdLst/>
            <a:ahLst/>
            <a:cxnLst/>
            <a:rect l="l" t="t" r="r" b="b"/>
            <a:pathLst>
              <a:path w="1418460" h="1695370">
                <a:moveTo>
                  <a:pt x="0" y="0"/>
                </a:moveTo>
                <a:lnTo>
                  <a:pt x="1418460" y="0"/>
                </a:lnTo>
                <a:lnTo>
                  <a:pt x="141846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982379" y="3490185"/>
            <a:ext cx="1222079" cy="1695370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453004" y="1298221"/>
            <a:ext cx="7381993" cy="135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86"/>
              </a:lnSpc>
              <a:spcBef>
                <a:spcPct val="0"/>
              </a:spcBef>
            </a:pPr>
            <a:r>
              <a:rPr lang="en-US" sz="14703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PROJECTS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988980" y="6924301"/>
            <a:ext cx="3289996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15 TAREAS INICIADAS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06332" y="6924301"/>
            <a:ext cx="3289996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15 TAREAS TERMINADAS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37211" y="3513786"/>
            <a:ext cx="7134743" cy="2476662"/>
            <a:chOff x="0" y="0"/>
            <a:chExt cx="2130732" cy="7396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30732" cy="739634"/>
            </a:xfrm>
            <a:custGeom>
              <a:avLst/>
              <a:gdLst/>
              <a:ahLst/>
              <a:cxnLst/>
              <a:rect l="l" t="t" r="r" b="b"/>
              <a:pathLst>
                <a:path w="2130732" h="739634">
                  <a:moveTo>
                    <a:pt x="0" y="0"/>
                  </a:moveTo>
                  <a:lnTo>
                    <a:pt x="2130732" y="0"/>
                  </a:lnTo>
                  <a:lnTo>
                    <a:pt x="2130732" y="739634"/>
                  </a:lnTo>
                  <a:lnTo>
                    <a:pt x="0" y="7396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04775"/>
              <a:ext cx="2130732" cy="844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370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437211" y="6351374"/>
            <a:ext cx="7134743" cy="2476662"/>
            <a:chOff x="0" y="0"/>
            <a:chExt cx="2130732" cy="73963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30732" cy="739634"/>
            </a:xfrm>
            <a:custGeom>
              <a:avLst/>
              <a:gdLst/>
              <a:ahLst/>
              <a:cxnLst/>
              <a:rect l="l" t="t" r="r" b="b"/>
              <a:pathLst>
                <a:path w="2130732" h="739634">
                  <a:moveTo>
                    <a:pt x="0" y="0"/>
                  </a:moveTo>
                  <a:lnTo>
                    <a:pt x="2130732" y="0"/>
                  </a:lnTo>
                  <a:lnTo>
                    <a:pt x="2130732" y="739634"/>
                  </a:lnTo>
                  <a:lnTo>
                    <a:pt x="0" y="7396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04775"/>
              <a:ext cx="2130732" cy="844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370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20091" y="160905"/>
            <a:ext cx="8317120" cy="9965190"/>
            <a:chOff x="0" y="0"/>
            <a:chExt cx="8585708" cy="10287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85708" cy="10286999"/>
            </a:xfrm>
            <a:custGeom>
              <a:avLst/>
              <a:gdLst/>
              <a:ahLst/>
              <a:cxnLst/>
              <a:rect l="l" t="t" r="r" b="b"/>
              <a:pathLst>
                <a:path w="8585708" h="10286999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8" y="485521"/>
                    <a:pt x="8382634" y="911225"/>
                    <a:pt x="8287258" y="1337056"/>
                  </a:cubicBezTo>
                  <a:cubicBezTo>
                    <a:pt x="8146288" y="1966722"/>
                    <a:pt x="8005699" y="2596388"/>
                    <a:pt x="7864602" y="3225927"/>
                  </a:cubicBezTo>
                  <a:cubicBezTo>
                    <a:pt x="7691247" y="3999103"/>
                    <a:pt x="7517384" y="4772152"/>
                    <a:pt x="7344029" y="5545328"/>
                  </a:cubicBezTo>
                  <a:cubicBezTo>
                    <a:pt x="7194677" y="6211443"/>
                    <a:pt x="7045579" y="6877558"/>
                    <a:pt x="6896354" y="7543800"/>
                  </a:cubicBezTo>
                  <a:cubicBezTo>
                    <a:pt x="6765290" y="8129016"/>
                    <a:pt x="6634480" y="8714105"/>
                    <a:pt x="6503162" y="9299194"/>
                  </a:cubicBezTo>
                  <a:cubicBezTo>
                    <a:pt x="6429375" y="9628250"/>
                    <a:pt x="6354953" y="9957181"/>
                    <a:pt x="6280785" y="10286237"/>
                  </a:cubicBezTo>
                  <a:cubicBezTo>
                    <a:pt x="4199382" y="10286237"/>
                    <a:pt x="2118106" y="10286110"/>
                    <a:pt x="36830" y="10286999"/>
                  </a:cubicBezTo>
                  <a:cubicBezTo>
                    <a:pt x="6731" y="10286999"/>
                    <a:pt x="0" y="10280268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749" r="-39749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8772150" y="3897527"/>
            <a:ext cx="3963978" cy="46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14"/>
              </a:lnSpc>
              <a:spcBef>
                <a:spcPct val="0"/>
              </a:spcBef>
            </a:pPr>
            <a:r>
              <a:rPr lang="en-US" sz="4325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ASPECTOS POSITIVOS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606824" y="2243433"/>
            <a:ext cx="7523538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34"/>
              </a:lnSpc>
              <a:spcBef>
                <a:spcPct val="0"/>
              </a:spcBef>
            </a:pPr>
            <a:r>
              <a:rPr lang="en-US" sz="9631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REFLEXIÓN GRUPAL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72150" y="4362093"/>
            <a:ext cx="5930012" cy="1251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3546" lvl="1" indent="-166773" algn="l">
              <a:lnSpc>
                <a:spcPts val="2502"/>
              </a:lnSpc>
              <a:buFont typeface="Arial"/>
              <a:buChar char="•"/>
            </a:pPr>
            <a:r>
              <a:rPr lang="en-US" sz="1544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Trabajo distribuido equitativamente.</a:t>
            </a:r>
          </a:p>
          <a:p>
            <a:pPr marL="333546" lvl="1" indent="-166773" algn="l">
              <a:lnSpc>
                <a:spcPts val="2502"/>
              </a:lnSpc>
              <a:buFont typeface="Arial"/>
              <a:buChar char="•"/>
            </a:pPr>
            <a:r>
              <a:rPr lang="en-US" sz="1544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Realización se sesiones fuera de clase para trabajar en equipo.</a:t>
            </a:r>
          </a:p>
          <a:p>
            <a:pPr marL="333546" lvl="1" indent="-166773" algn="l">
              <a:lnSpc>
                <a:spcPts val="2502"/>
              </a:lnSpc>
              <a:buFont typeface="Arial"/>
              <a:buChar char="•"/>
            </a:pPr>
            <a:r>
              <a:rPr lang="en-US" sz="1544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Realización de pull request con alta frecuencia.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772150" y="6735114"/>
            <a:ext cx="3963978" cy="46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14"/>
              </a:lnSpc>
              <a:spcBef>
                <a:spcPct val="0"/>
              </a:spcBef>
            </a:pPr>
            <a:r>
              <a:rPr lang="en-US" sz="4325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ASPECTOS NEGATIVOS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772150" y="7199680"/>
            <a:ext cx="5930012" cy="93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3546" lvl="1" indent="-166773" algn="l">
              <a:lnSpc>
                <a:spcPts val="2502"/>
              </a:lnSpc>
              <a:buFont typeface="Arial"/>
              <a:buChar char="•"/>
            </a:pPr>
            <a:r>
              <a:rPr lang="en-US" sz="1544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Falta de comunicación.</a:t>
            </a:r>
          </a:p>
          <a:p>
            <a:pPr marL="333546" lvl="1" indent="-166773" algn="l">
              <a:lnSpc>
                <a:spcPts val="2502"/>
              </a:lnSpc>
              <a:buFont typeface="Arial"/>
              <a:buChar char="•"/>
            </a:pPr>
            <a:r>
              <a:rPr lang="en-US" sz="1544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Actualizar el código sin probarlo localmente.</a:t>
            </a:r>
          </a:p>
          <a:p>
            <a:pPr marL="333546" lvl="1" indent="-166773" algn="l">
              <a:lnSpc>
                <a:spcPts val="2502"/>
              </a:lnSpc>
              <a:buFont typeface="Arial"/>
              <a:buChar char="•"/>
            </a:pPr>
            <a:r>
              <a:rPr lang="en-US" sz="1544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Acumular trabajo para las fechas de entrega.</a:t>
            </a:r>
          </a:p>
        </p:txBody>
      </p:sp>
      <p:sp>
        <p:nvSpPr>
          <p:cNvPr id="15" name="Freeform 15"/>
          <p:cNvSpPr/>
          <p:nvPr/>
        </p:nvSpPr>
        <p:spPr>
          <a:xfrm flipH="1">
            <a:off x="14669560" y="7152498"/>
            <a:ext cx="4697635" cy="3593563"/>
          </a:xfrm>
          <a:custGeom>
            <a:avLst/>
            <a:gdLst/>
            <a:ahLst/>
            <a:cxnLst/>
            <a:rect l="l" t="t" r="r" b="b"/>
            <a:pathLst>
              <a:path w="4697635" h="3593563">
                <a:moveTo>
                  <a:pt x="4697635" y="0"/>
                </a:moveTo>
                <a:lnTo>
                  <a:pt x="0" y="0"/>
                </a:lnTo>
                <a:lnTo>
                  <a:pt x="0" y="3593563"/>
                </a:lnTo>
                <a:lnTo>
                  <a:pt x="4697635" y="3593563"/>
                </a:lnTo>
                <a:lnTo>
                  <a:pt x="4697635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9992168" y="1795880"/>
            <a:ext cx="8078630" cy="11840963"/>
          </a:xfrm>
          <a:custGeom>
            <a:avLst/>
            <a:gdLst/>
            <a:ahLst/>
            <a:cxnLst/>
            <a:rect l="l" t="t" r="r" b="b"/>
            <a:pathLst>
              <a:path w="8078630" h="11840963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87289" y="4792057"/>
            <a:ext cx="9916010" cy="836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64"/>
              </a:lnSpc>
              <a:spcBef>
                <a:spcPct val="0"/>
              </a:spcBef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787289" y="3751960"/>
            <a:ext cx="9916010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969"/>
              </a:lnSpc>
              <a:spcBef>
                <a:spcPct val="0"/>
              </a:spcBef>
            </a:pPr>
            <a:r>
              <a:rPr lang="en-US" sz="16624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MUCHAS GRACIAS</a:t>
            </a:r>
          </a:p>
        </p:txBody>
      </p:sp>
      <p:sp>
        <p:nvSpPr>
          <p:cNvPr id="5" name="AutoShape 5"/>
          <p:cNvSpPr/>
          <p:nvPr/>
        </p:nvSpPr>
        <p:spPr>
          <a:xfrm>
            <a:off x="5764344" y="5958420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5802444" y="-2572817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154</Words>
  <Application>Microsoft Office PowerPoint</Application>
  <PresentationFormat>Personalizado</PresentationFormat>
  <Paragraphs>39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5" baseType="lpstr">
      <vt:lpstr>Calibri</vt:lpstr>
      <vt:lpstr>Poppins Light</vt:lpstr>
      <vt:lpstr>Poppins</vt:lpstr>
      <vt:lpstr>Computer Says No</vt:lpstr>
      <vt:lpstr>Poppins Medium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Presentacion inteligencia artificial tecnologica futurista azul y violeta</dc:title>
  <cp:lastModifiedBy>Andres Julian Bolivar Castañeda</cp:lastModifiedBy>
  <cp:revision>2</cp:revision>
  <dcterms:created xsi:type="dcterms:W3CDTF">2006-08-16T00:00:00Z</dcterms:created>
  <dcterms:modified xsi:type="dcterms:W3CDTF">2024-10-07T10:21:38Z</dcterms:modified>
  <dc:identifier>DAGS4VsDKP4</dc:identifier>
</cp:coreProperties>
</file>